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2" r:id="rId9"/>
    <p:sldId id="264" r:id="rId10"/>
    <p:sldId id="266" r:id="rId11"/>
    <p:sldId id="269" r:id="rId12"/>
    <p:sldId id="270" r:id="rId13"/>
    <p:sldId id="274" r:id="rId14"/>
    <p:sldId id="273" r:id="rId15"/>
    <p:sldId id="275" r:id="rId16"/>
    <p:sldId id="265" r:id="rId17"/>
    <p:sldId id="268" r:id="rId18"/>
    <p:sldId id="271" r:id="rId19"/>
    <p:sldId id="272" r:id="rId20"/>
    <p:sldId id="276" r:id="rId21"/>
    <p:sldId id="277" r:id="rId22"/>
    <p:sldId id="278" r:id="rId23"/>
    <p:sldId id="267" r:id="rId24"/>
    <p:sldId id="279" r:id="rId25"/>
    <p:sldId id="280" r:id="rId26"/>
    <p:sldId id="281" r:id="rId27"/>
  </p:sldIdLst>
  <p:sldSz cx="9144000" cy="6858000" type="screen4x3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F50D9-C175-4957-A87A-3F1BD66A93DC}" type="datetimeFigureOut">
              <a:rPr lang="sk-SK" smtClean="0"/>
              <a:t>09.11.2012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69A6-8959-4B0E-A410-2FE73C51E2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013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9CD8-AE6D-4B05-8643-5BF08CFC24CE}" type="datetimeFigureOut">
              <a:rPr lang="sk-SK" smtClean="0"/>
              <a:t>09.11.2012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42F9-EC3B-4B89-AF45-4FC14E5F72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055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142F9-EC3B-4B89-AF45-4FC14E5F72B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707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142F9-EC3B-4B89-AF45-4FC14E5F72B1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27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8ADB-AFD1-46B4-95C1-39064B2B344C}" type="datetime1">
              <a:rPr lang="sk-SK" smtClean="0"/>
              <a:t>09.11.2012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562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15BE-9765-4954-AF51-0C4FBEF33D4A}" type="datetime1">
              <a:rPr lang="sk-SK" smtClean="0"/>
              <a:t>09.11.2012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85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B6AA-2510-487A-9490-6D3F871DA76D}" type="datetime1">
              <a:rPr lang="sk-SK" smtClean="0"/>
              <a:t>09.11.2012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106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1200-8EEB-4F2E-9D30-84A3CF648EB6}" type="datetime1">
              <a:rPr lang="sk-SK" smtClean="0"/>
              <a:t>09.11.2012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8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C80F-6004-4554-A5C3-8383E806E417}" type="datetime1">
              <a:rPr lang="sk-SK" smtClean="0"/>
              <a:t>09.11.2012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96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6B8A-A6CE-4077-93C8-7D3098C4F03A}" type="datetime1">
              <a:rPr lang="sk-SK" smtClean="0"/>
              <a:t>09.11.2012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342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F963-54E5-4D4D-89FF-50848625CAF7}" type="datetime1">
              <a:rPr lang="sk-SK" smtClean="0"/>
              <a:t>09.11.2012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87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0F72-B728-45FB-8D37-43046101E60C}" type="datetime1">
              <a:rPr lang="sk-SK" smtClean="0"/>
              <a:t>09.11.2012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98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516-F65F-4333-A528-823CF7B57415}" type="datetime1">
              <a:rPr lang="sk-SK" smtClean="0"/>
              <a:t>09.11.2012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665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8802-C960-48EE-9573-9DF84283B7AA}" type="datetime1">
              <a:rPr lang="sk-SK" smtClean="0"/>
              <a:t>09.11.2012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25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8FC1-8A30-42B3-B44B-A75B9AF84F9B}" type="datetime1">
              <a:rPr lang="sk-SK" smtClean="0"/>
              <a:t>09.11.2012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87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150">
              <a:srgbClr val="CEDAF0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1E73-C318-463E-B2EA-68116966FAE9}" type="datetime1">
              <a:rPr lang="sk-SK" smtClean="0"/>
              <a:t>09.11.2012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Obchodná akadémia, Bolečkova 2, Nitra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4A5A-7D48-4B5C-A791-D03FA393B0E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4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476672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sk-SK" sz="3200" dirty="0" smtClean="0"/>
              <a:t>Konferencia o výchove a vzdelávaní na tému Digitalizácia vo vyučovaní a aktuálne vzdelávacie potreby súčasnej mladej generácie</a:t>
            </a:r>
            <a:endParaRPr lang="sk-SK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992888" cy="1584176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Premena </a:t>
            </a: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tradičnej školy na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modernú, používanie digitálnych technológií </a:t>
            </a:r>
          </a:p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v odbornom vzdelávaní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pic>
        <p:nvPicPr>
          <p:cNvPr id="5" name="Picture 2" descr="C:\Users\Janka\Desktop\LOGO ŠKOLY\Logoškoly_OANit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1728192" cy="12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3568" y="2121226"/>
            <a:ext cx="7992888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solidFill>
                  <a:schemeClr val="tx1"/>
                </a:solidFill>
              </a:rPr>
              <a:t>Tematický okruh – Digitálne technológie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v odbornom vzdelávaní</a:t>
            </a:r>
          </a:p>
        </p:txBody>
      </p:sp>
    </p:spTree>
    <p:extLst>
      <p:ext uri="{BB962C8B-B14F-4D97-AF65-F5344CB8AC3E}">
        <p14:creationId xmlns:p14="http://schemas.microsoft.com/office/powerpoint/2010/main" val="24593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5576" y="1700808"/>
            <a:ext cx="7683152" cy="3384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400" b="1" dirty="0" smtClean="0">
                <a:solidFill>
                  <a:schemeClr val="tx1"/>
                </a:solidFill>
              </a:rPr>
              <a:t>Aktivita 2 – zameraná na žiakov</a:t>
            </a:r>
          </a:p>
          <a:p>
            <a:pPr algn="just"/>
            <a:endParaRPr lang="sk-SK" sz="2400" b="1" dirty="0" smtClean="0">
              <a:solidFill>
                <a:schemeClr val="tx1"/>
              </a:solidFill>
            </a:endParaRPr>
          </a:p>
          <a:p>
            <a:pPr algn="just"/>
            <a:r>
              <a:rPr lang="sk-SK" sz="2400" b="1" dirty="0" smtClean="0">
                <a:solidFill>
                  <a:schemeClr val="tx1"/>
                </a:solidFill>
              </a:rPr>
              <a:t>Implementovať </a:t>
            </a:r>
            <a:r>
              <a:rPr lang="sk-SK" sz="2400" b="1" dirty="0">
                <a:solidFill>
                  <a:schemeClr val="tx1"/>
                </a:solidFill>
              </a:rPr>
              <a:t>medzinárodne akceptované a overené nástroje hodnotenia schopnosti študentov efektívne využívať informačné technológie a </a:t>
            </a:r>
            <a:r>
              <a:rPr lang="sk-SK" sz="2400" b="1" dirty="0" smtClean="0">
                <a:solidFill>
                  <a:schemeClr val="tx1"/>
                </a:solidFill>
              </a:rPr>
              <a:t>štandardy</a:t>
            </a:r>
          </a:p>
          <a:p>
            <a:pPr algn="just"/>
            <a:endParaRPr lang="sk-SK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overenie kompetencií a úrovne vedomostí a návykov osvojených v predchádzajúcich aktivitách prostredníctvom štandardizovanej medzinárodnej metodiky.</a:t>
            </a:r>
          </a:p>
          <a:p>
            <a:pPr algn="just"/>
            <a:endParaRPr lang="sk-SK" sz="2400" dirty="0" smtClean="0">
              <a:solidFill>
                <a:srgbClr val="293315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77888" y="620688"/>
            <a:ext cx="7560840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>
                <a:solidFill>
                  <a:schemeClr val="accent3">
                    <a:lumMod val="50000"/>
                  </a:schemeClr>
                </a:solidFill>
              </a:rPr>
              <a:t>Realizované projektové aktivity</a:t>
            </a:r>
            <a:endParaRPr lang="sk-SK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02630"/>
            <a:ext cx="7812360" cy="41805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3200" dirty="0" smtClean="0"/>
              <a:t>Fotodokumentácia k aktivitám 1 a 2</a:t>
            </a:r>
            <a:endParaRPr lang="sk-SK" sz="32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pic>
        <p:nvPicPr>
          <p:cNvPr id="4098" name="Picture 2" descr="F:\Konferencia_NSK_2012_prezentácia\FOTO-veľký projekt\IMG_4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668344" cy="51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96144" y="5896743"/>
            <a:ext cx="8075240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Odborná učebňa na výučbu administratívy a korešpondencie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8371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pic>
        <p:nvPicPr>
          <p:cNvPr id="5122" name="Picture 2" descr="F:\Konferencia_NSK_2012_prezentácia\FOTO-veľký projekt\IMG_4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8395"/>
            <a:ext cx="8028384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755576" y="5978688"/>
            <a:ext cx="8075240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Odborná učebňa na výučbu administratívy a korešpondencie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9362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Obchodná akadémia, Bolečkova 2, Nitra</a:t>
            </a:r>
            <a:endParaRPr lang="sk-SK" dirty="0"/>
          </a:p>
        </p:txBody>
      </p:sp>
      <p:pic>
        <p:nvPicPr>
          <p:cNvPr id="9219" name="Picture 3" descr="F:\Konferencia_NSK_2012_prezentácia\FOTO-veľký projekt\IMG_4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976156" cy="39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Konferencia_NSK_2012_prezentácia\FOTO-veľký projekt\IMG_4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0507"/>
            <a:ext cx="4896036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67544" y="6061683"/>
            <a:ext cx="8075240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Odborná učebňa na výučbu administratívy a korešpondencie</a:t>
            </a:r>
            <a:endParaRPr lang="sk-SK" sz="20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588224" y="764704"/>
            <a:ext cx="2088232" cy="1728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000" b="1" dirty="0" smtClean="0"/>
              <a:t>Softvér: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Office 2010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OS </a:t>
            </a:r>
            <a:r>
              <a:rPr lang="sk-SK" sz="2000" dirty="0" err="1" smtClean="0"/>
              <a:t>Win</a:t>
            </a:r>
            <a:r>
              <a:rPr lang="sk-SK" sz="2000" dirty="0" smtClean="0"/>
              <a:t> 7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ZAV</a:t>
            </a:r>
          </a:p>
          <a:p>
            <a:pPr marL="342900" indent="-342900" algn="l">
              <a:buFontTx/>
              <a:buChar char="-"/>
            </a:pPr>
            <a:r>
              <a:rPr lang="sk-SK" sz="2000" dirty="0" err="1" smtClean="0"/>
              <a:t>WinASU</a:t>
            </a:r>
            <a:endParaRPr lang="sk-SK" sz="2000" dirty="0" smtClean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75369" y="4262700"/>
            <a:ext cx="3304728" cy="18238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000" b="1" dirty="0" smtClean="0"/>
              <a:t>Zariadenie odb. učebne: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15 ks počítačových zostáv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multifunkčná tlačiareň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dataprojektor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keramická tabuľa</a:t>
            </a:r>
          </a:p>
          <a:p>
            <a:pPr marL="342900" indent="-342900" algn="l">
              <a:buFontTx/>
              <a:buChar char="-"/>
            </a:pPr>
            <a:r>
              <a:rPr lang="sk-SK" sz="2000" dirty="0" err="1" smtClean="0"/>
              <a:t>flipchart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40318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pic>
        <p:nvPicPr>
          <p:cNvPr id="8194" name="Picture 2" descr="F:\Konferencia_NSK_2012_prezentácia\FOTO-veľký projekt\IMG_4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8" y="260648"/>
            <a:ext cx="792088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83568" y="5541235"/>
            <a:ext cx="8075240" cy="728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Odborná učebňa na výučbu informatiky a aplikovanej informatiky – akreditované testovacie centrum ECDL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6538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Obchodná akadémia, </a:t>
            </a:r>
            <a:r>
              <a:rPr lang="sk-SK" dirty="0" err="1" smtClean="0"/>
              <a:t>Bolečkova</a:t>
            </a:r>
            <a:r>
              <a:rPr lang="sk-SK" dirty="0" smtClean="0"/>
              <a:t> 2, Nitra</a:t>
            </a:r>
            <a:endParaRPr lang="sk-SK" dirty="0"/>
          </a:p>
        </p:txBody>
      </p:sp>
      <p:pic>
        <p:nvPicPr>
          <p:cNvPr id="10242" name="Picture 2" descr="F:\Konferencia_NSK_2012_prezentácia\FOTO-veľký projekt\IMG_4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084168" cy="40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Konferencia_NSK_2012_prezentácia\FOTO-veľký projekt\IMG_4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28" y="2373773"/>
            <a:ext cx="5472100" cy="364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91141" y="6021670"/>
            <a:ext cx="8075240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Odborná učebňa na výučbu informatiky a aplikovanej informatiky</a:t>
            </a:r>
            <a:endParaRPr lang="sk-SK" sz="20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695728" y="692696"/>
            <a:ext cx="2088232" cy="1227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000" b="1" dirty="0" smtClean="0"/>
              <a:t>Softvér:</a:t>
            </a:r>
          </a:p>
          <a:p>
            <a:pPr marL="342900" indent="-342900" algn="l">
              <a:buFontTx/>
              <a:buChar char="-"/>
            </a:pPr>
            <a:r>
              <a:rPr lang="sk-SK" sz="2000" dirty="0"/>
              <a:t>OS </a:t>
            </a:r>
            <a:r>
              <a:rPr lang="sk-SK" sz="2000" dirty="0" err="1"/>
              <a:t>Win</a:t>
            </a:r>
            <a:r>
              <a:rPr lang="sk-SK" sz="2000" dirty="0"/>
              <a:t> 7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Office 2010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92459" y="4197806"/>
            <a:ext cx="3312368" cy="18238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2000" b="1" dirty="0" smtClean="0"/>
              <a:t>Zariadenie odb. učebne: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16 ks počítačových zostáv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multifunkčná tlačiareň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dataprojektor</a:t>
            </a:r>
          </a:p>
          <a:p>
            <a:pPr marL="342900" indent="-342900" algn="l">
              <a:buFontTx/>
              <a:buChar char="-"/>
            </a:pPr>
            <a:r>
              <a:rPr lang="sk-SK" sz="2000" dirty="0" smtClean="0"/>
              <a:t>keramická tabuľa</a:t>
            </a:r>
          </a:p>
          <a:p>
            <a:pPr marL="342900" indent="-342900" algn="l">
              <a:buFontTx/>
              <a:buChar char="-"/>
            </a:pPr>
            <a:r>
              <a:rPr lang="sk-SK" sz="2000" dirty="0" err="1" smtClean="0"/>
              <a:t>flipchart</a:t>
            </a:r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6130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96786" y="177281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400" b="1" dirty="0" smtClean="0">
                <a:solidFill>
                  <a:schemeClr val="tx1"/>
                </a:solidFill>
              </a:rPr>
              <a:t>Aktivita 3 – zameraná na </a:t>
            </a:r>
            <a:r>
              <a:rPr lang="sk-SK" sz="2400" b="1" dirty="0" err="1" smtClean="0">
                <a:solidFill>
                  <a:schemeClr val="tx1"/>
                </a:solidFill>
              </a:rPr>
              <a:t>pedag</a:t>
            </a:r>
            <a:r>
              <a:rPr lang="sk-SK" sz="2400" b="1" dirty="0" smtClean="0">
                <a:solidFill>
                  <a:schemeClr val="tx1"/>
                </a:solidFill>
              </a:rPr>
              <a:t>. zamestnancov</a:t>
            </a:r>
          </a:p>
          <a:p>
            <a:pPr algn="just"/>
            <a:endParaRPr lang="sk-SK" sz="2400" b="1" dirty="0" smtClean="0">
              <a:solidFill>
                <a:schemeClr val="tx1"/>
              </a:solidFill>
            </a:endParaRPr>
          </a:p>
          <a:p>
            <a:pPr algn="just"/>
            <a:r>
              <a:rPr lang="sk-SK" sz="2400" b="1" dirty="0" smtClean="0">
                <a:solidFill>
                  <a:schemeClr val="tx1"/>
                </a:solidFill>
              </a:rPr>
              <a:t>Implementovať </a:t>
            </a:r>
            <a:r>
              <a:rPr lang="sk-SK" sz="2400" b="1" dirty="0">
                <a:solidFill>
                  <a:schemeClr val="tx1"/>
                </a:solidFill>
              </a:rPr>
              <a:t>didaktický systém interaktívneho vyučovania do školského vzdelávacieho programu obchodnej akadémie a tým zvýšiť jeho efektívnosť a </a:t>
            </a:r>
            <a:r>
              <a:rPr lang="sk-SK" sz="2400" b="1" dirty="0" smtClean="0">
                <a:solidFill>
                  <a:schemeClr val="tx1"/>
                </a:solidFill>
              </a:rPr>
              <a:t>atraktivitu</a:t>
            </a:r>
            <a:endParaRPr lang="sk-SK" sz="2400" b="1" dirty="0">
              <a:solidFill>
                <a:schemeClr val="tx1"/>
              </a:solidFill>
            </a:endParaRPr>
          </a:p>
          <a:p>
            <a:pPr algn="just"/>
            <a:endParaRPr lang="sk-SK" sz="24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príprava a realizácia vzdelávacích modulov zameraných na využívanie didaktického systému modulového vyučovania v odborných predmetoch, vo vyučovaní cudzích jazykov a vo všeobecno-vzdelávacích predmetoch,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overenie nadobudnutých vedomostí formou spracovania a obhajoby záverečnej práce.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77888" y="620688"/>
            <a:ext cx="7560840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>
                <a:solidFill>
                  <a:schemeClr val="accent3">
                    <a:lumMod val="50000"/>
                  </a:schemeClr>
                </a:solidFill>
              </a:rPr>
              <a:t>Realizované projektové aktivity</a:t>
            </a:r>
            <a:endParaRPr lang="sk-SK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pic>
        <p:nvPicPr>
          <p:cNvPr id="3074" name="Picture 2" descr="F:\Konferencia_NSK_2012_prezentácia\FOTO-veľký projekt\IMG_4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2" y="908720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755576" y="202630"/>
            <a:ext cx="7812360" cy="41805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3200" dirty="0" smtClean="0"/>
              <a:t>Fotodokumentácia k aktivite 3</a:t>
            </a:r>
            <a:endParaRPr lang="sk-SK" sz="3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85080" y="5944072"/>
            <a:ext cx="8075240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Výučba odborných predmetov v učebni s interaktívnou tabuľou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6836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pic>
        <p:nvPicPr>
          <p:cNvPr id="6146" name="Picture 2" descr="F:\Konferencia_NSK_2012_prezentácia\FOTO-veľký projekt\IMG_4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5016"/>
            <a:ext cx="7920372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50150" y="5949279"/>
            <a:ext cx="8075240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Výučba odborných predmetov v učebni s interaktívnou tabuľou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4711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pic>
        <p:nvPicPr>
          <p:cNvPr id="7170" name="Picture 2" descr="F:\Konferencia_NSK_2012_prezentácia\FOTO-veľký projekt\IMG_4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5" y="332656"/>
            <a:ext cx="6033864" cy="40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Konferencia_NSK_2012_prezentácia\FOTO-veľký projekt\IMG_4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42" y="1916832"/>
            <a:ext cx="5752728" cy="38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5877271"/>
            <a:ext cx="8219256" cy="491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Výučba odborných predmetov v učebni s interaktívnou tabuľou (hlasovacie zariadenia)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0090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992888" cy="4273338"/>
          </a:xfrm>
        </p:spPr>
        <p:txBody>
          <a:bodyPr>
            <a:normAutofit fontScale="92500"/>
          </a:bodyPr>
          <a:lstStyle/>
          <a:p>
            <a:pPr algn="l"/>
            <a:r>
              <a:rPr lang="sk-SK" b="1" dirty="0" smtClean="0">
                <a:solidFill>
                  <a:schemeClr val="tx2">
                    <a:lumMod val="50000"/>
                  </a:schemeClr>
                </a:solidFill>
              </a:rPr>
              <a:t>Projekt s podporou EÚ a so spoluúčasťou NSK Operačný program Vzdelávanie</a:t>
            </a:r>
          </a:p>
          <a:p>
            <a:pPr algn="l"/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Opatrenie 1.1: Premena tradičnej školy na modernú</a:t>
            </a:r>
          </a:p>
          <a:p>
            <a:pPr algn="l"/>
            <a:r>
              <a:rPr lang="sk-SK" b="1" dirty="0">
                <a:solidFill>
                  <a:schemeClr val="tx2">
                    <a:lumMod val="50000"/>
                  </a:schemeClr>
                </a:solidFill>
              </a:rPr>
              <a:t>Názov projektu: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sk-SK" dirty="0">
                <a:solidFill>
                  <a:schemeClr val="tx2">
                    <a:lumMod val="50000"/>
                  </a:schemeClr>
                </a:solidFill>
              </a:rPr>
              <a:t>Inovácia a zefektívnenie školského vzdelávacieho programu obchodnej akadémie so zameraním na nové formy a metódy vyučovania </a:t>
            </a:r>
          </a:p>
          <a:p>
            <a:pPr algn="l"/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pic>
        <p:nvPicPr>
          <p:cNvPr id="2050" name="Picture 2" descr="C:\Users\Janka\Desktop\PROJEKT - OP Vzdelávanie\Plagáty, FOTO\Logo+text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3"/>
            <a:ext cx="1656184" cy="15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ka\Desktop\PROJEKT - OP Vzdelávanie\Plagáty, FOTO\Logo+text\EU-ESF-VERTICAL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59" y="4750010"/>
            <a:ext cx="1723578" cy="15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ka\Desktop\PROJEKT - OP Vzdelávanie\Plagáty, FOTO\Logo+text\agentu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42674"/>
            <a:ext cx="2574546" cy="8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Obchodná akadémia, Bolečkova 2, Nitra</a:t>
            </a:r>
            <a:endParaRPr lang="sk-SK"/>
          </a:p>
        </p:txBody>
      </p:sp>
      <p:pic>
        <p:nvPicPr>
          <p:cNvPr id="11267" name="Picture 3" descr="100_72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5" y="472610"/>
            <a:ext cx="7560840" cy="533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95035" y="5949280"/>
            <a:ext cx="7665397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Výučba cudzích jazykov v učebni s interaktívnou tabuľou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22035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Obchodná akadémia, </a:t>
            </a:r>
            <a:r>
              <a:rPr lang="sk-SK" dirty="0" err="1" smtClean="0"/>
              <a:t>Bolečkova</a:t>
            </a:r>
            <a:r>
              <a:rPr lang="sk-SK" dirty="0" smtClean="0"/>
              <a:t> 2, Nitra</a:t>
            </a:r>
            <a:endParaRPr lang="sk-SK" dirty="0"/>
          </a:p>
        </p:txBody>
      </p:sp>
      <p:pic>
        <p:nvPicPr>
          <p:cNvPr id="5" name="Picture 4" descr="Fotografia09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55778" y="5828531"/>
            <a:ext cx="7776662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Školenie pedagogických zamestnancov – interaktívna tabuľa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57372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Obchodná akadémia, </a:t>
            </a:r>
            <a:r>
              <a:rPr lang="sk-SK" dirty="0" err="1" smtClean="0"/>
              <a:t>Bolečkova</a:t>
            </a:r>
            <a:r>
              <a:rPr lang="sk-SK" dirty="0" smtClean="0"/>
              <a:t> 2, Nitra</a:t>
            </a:r>
            <a:endParaRPr lang="sk-SK" dirty="0"/>
          </a:p>
        </p:txBody>
      </p:sp>
      <p:pic>
        <p:nvPicPr>
          <p:cNvPr id="12290" name="Picture 2" descr="100_6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40506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otografia09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1" y="1839219"/>
            <a:ext cx="5569818" cy="41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755576" y="6016583"/>
            <a:ext cx="8075240" cy="400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 smtClean="0"/>
              <a:t>Školenie pedagogických zamestnancov – interaktívna tabuľa a notebooky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7565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1484784"/>
            <a:ext cx="78991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600" b="1" dirty="0" smtClean="0">
                <a:solidFill>
                  <a:schemeClr val="tx1"/>
                </a:solidFill>
              </a:rPr>
              <a:t>Aktivita 4 – zameraná na </a:t>
            </a:r>
            <a:r>
              <a:rPr lang="sk-SK" sz="2600" b="1" dirty="0" err="1" smtClean="0">
                <a:solidFill>
                  <a:schemeClr val="tx1"/>
                </a:solidFill>
              </a:rPr>
              <a:t>pedag</a:t>
            </a:r>
            <a:r>
              <a:rPr lang="sk-SK" sz="2600" b="1" dirty="0" smtClean="0">
                <a:solidFill>
                  <a:schemeClr val="tx1"/>
                </a:solidFill>
              </a:rPr>
              <a:t>. zamestnancov</a:t>
            </a:r>
          </a:p>
          <a:p>
            <a:pPr algn="just"/>
            <a:endParaRPr lang="sk-SK" sz="2600" b="1" dirty="0" smtClean="0">
              <a:solidFill>
                <a:schemeClr val="tx1"/>
              </a:solidFill>
            </a:endParaRPr>
          </a:p>
          <a:p>
            <a:pPr algn="just"/>
            <a:r>
              <a:rPr lang="sk-SK" sz="2600" b="1" dirty="0" smtClean="0">
                <a:solidFill>
                  <a:schemeClr val="tx1"/>
                </a:solidFill>
              </a:rPr>
              <a:t>Skvalitniť </a:t>
            </a:r>
            <a:r>
              <a:rPr lang="sk-SK" sz="2600" b="1" dirty="0">
                <a:solidFill>
                  <a:schemeClr val="tx1"/>
                </a:solidFill>
              </a:rPr>
              <a:t>a rozvinúť profesijné kompetencie učiteľov odborných a všeobecnovzdelávacích predmetov prostredníctvom efektívneho </a:t>
            </a:r>
            <a:r>
              <a:rPr lang="sk-SK" sz="2600" b="1" dirty="0" smtClean="0">
                <a:solidFill>
                  <a:schemeClr val="tx1"/>
                </a:solidFill>
              </a:rPr>
              <a:t>využívania </a:t>
            </a:r>
            <a:r>
              <a:rPr lang="sk-SK" sz="2600" b="1" dirty="0" err="1" smtClean="0">
                <a:solidFill>
                  <a:schemeClr val="tx1"/>
                </a:solidFill>
              </a:rPr>
              <a:t>e-learningových</a:t>
            </a:r>
            <a:r>
              <a:rPr lang="sk-SK" sz="2600" b="1" dirty="0" smtClean="0">
                <a:solidFill>
                  <a:schemeClr val="tx1"/>
                </a:solidFill>
              </a:rPr>
              <a:t> metód</a:t>
            </a:r>
            <a:endParaRPr lang="sk-SK" sz="2600" b="1" dirty="0">
              <a:solidFill>
                <a:schemeClr val="tx1"/>
              </a:solidFill>
            </a:endParaRPr>
          </a:p>
          <a:p>
            <a:pPr algn="just"/>
            <a:endParaRPr lang="sk-SK" sz="24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príprava a realizácia vzdelávacieho modulu zameraného na </a:t>
            </a:r>
            <a:r>
              <a:rPr lang="sk-SK" sz="2200" dirty="0" err="1" smtClean="0">
                <a:solidFill>
                  <a:schemeClr val="tx1"/>
                </a:solidFill>
              </a:rPr>
              <a:t>e-learningovú</a:t>
            </a:r>
            <a:r>
              <a:rPr lang="sk-SK" sz="2200" dirty="0" smtClean="0">
                <a:solidFill>
                  <a:schemeClr val="tx1"/>
                </a:solidFill>
              </a:rPr>
              <a:t> podporu vyučovania, tvorbu učebných zdrojov a výchovno-vzdelávacích stratégií používaných v rámci </a:t>
            </a:r>
            <a:r>
              <a:rPr lang="sk-SK" sz="2200" dirty="0" err="1" smtClean="0">
                <a:solidFill>
                  <a:schemeClr val="tx1"/>
                </a:solidFill>
              </a:rPr>
              <a:t>e-learningového</a:t>
            </a:r>
            <a:r>
              <a:rPr lang="sk-SK" sz="2200" dirty="0" smtClean="0">
                <a:solidFill>
                  <a:schemeClr val="tx1"/>
                </a:solidFill>
              </a:rPr>
              <a:t> vzdelávania,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>
                <a:solidFill>
                  <a:schemeClr val="tx1"/>
                </a:solidFill>
              </a:rPr>
              <a:t>overenie nadobudnutých vedomostí formou spracovania a obhajoby záverečnej práce.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sk-SK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sk-SK" sz="2200" dirty="0" smtClean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77888" y="620688"/>
            <a:ext cx="7560840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>
                <a:solidFill>
                  <a:schemeClr val="accent3">
                    <a:lumMod val="50000"/>
                  </a:schemeClr>
                </a:solidFill>
              </a:rPr>
              <a:t>Plánované projektové aktivity (r. 2013)</a:t>
            </a:r>
            <a:endParaRPr lang="sk-SK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D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54" y="1412776"/>
            <a:ext cx="4293962" cy="280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826709"/>
            <a:ext cx="7899176" cy="5482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31 ks počítačových zostáv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21 ks notebookov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programové vybavenie (OS </a:t>
            </a:r>
            <a:r>
              <a:rPr lang="sk-SK" sz="2200" dirty="0" err="1" smtClean="0">
                <a:solidFill>
                  <a:schemeClr val="tx1"/>
                </a:solidFill>
              </a:rPr>
              <a:t>Win</a:t>
            </a:r>
            <a:r>
              <a:rPr lang="sk-SK" sz="2200" dirty="0" smtClean="0">
                <a:solidFill>
                  <a:schemeClr val="tx1"/>
                </a:solidFill>
              </a:rPr>
              <a:t> 7, Office 2010, ZAV, </a:t>
            </a:r>
            <a:r>
              <a:rPr lang="sk-SK" sz="2200" dirty="0" err="1" smtClean="0">
                <a:solidFill>
                  <a:schemeClr val="tx1"/>
                </a:solidFill>
              </a:rPr>
              <a:t>WinASU</a:t>
            </a:r>
            <a:r>
              <a:rPr lang="sk-SK" sz="22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3 multifunkčné tlačiarne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3 interaktívne tabule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hlasovacie zariadenia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3 </a:t>
            </a:r>
            <a:r>
              <a:rPr lang="sk-SK" sz="2200" dirty="0" err="1" smtClean="0">
                <a:solidFill>
                  <a:schemeClr val="tx1"/>
                </a:solidFill>
              </a:rPr>
              <a:t>dataprojektory</a:t>
            </a:r>
            <a:endParaRPr lang="sk-SK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2 keramické tabule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4 </a:t>
            </a:r>
            <a:r>
              <a:rPr lang="sk-SK" sz="2200" dirty="0" err="1" smtClean="0">
                <a:solidFill>
                  <a:schemeClr val="tx1"/>
                </a:solidFill>
              </a:rPr>
              <a:t>flipcharty</a:t>
            </a:r>
            <a:endParaRPr lang="sk-SK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učebnice pre žiakov, odborná literatúra pre učiteľov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webová stránky školy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2 </a:t>
            </a:r>
            <a:r>
              <a:rPr lang="sk-SK" sz="2200" dirty="0" err="1" smtClean="0">
                <a:solidFill>
                  <a:schemeClr val="tx1"/>
                </a:solidFill>
              </a:rPr>
              <a:t>e-learningové</a:t>
            </a:r>
            <a:r>
              <a:rPr lang="sk-SK" sz="2200" dirty="0" smtClean="0">
                <a:solidFill>
                  <a:schemeClr val="tx1"/>
                </a:solidFill>
              </a:rPr>
              <a:t> portály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školiace potreby (kancelársky papier, tonery, zošity, perá, ...)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8680" y="370237"/>
            <a:ext cx="8280920" cy="456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>
                <a:solidFill>
                  <a:schemeClr val="accent3">
                    <a:lumMod val="50000"/>
                  </a:schemeClr>
                </a:solidFill>
              </a:rPr>
              <a:t>Prínos projektu v oblasti materiálno-technického vybavenia</a:t>
            </a:r>
            <a:endParaRPr lang="sk-SK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980728"/>
            <a:ext cx="789917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200" b="1" dirty="0" smtClean="0">
                <a:solidFill>
                  <a:schemeClr val="tx1"/>
                </a:solidFill>
              </a:rPr>
              <a:t>Vo vyučovacom procese odborných predmetov využívame IKT a moderné vyučovacie metódy: </a:t>
            </a:r>
          </a:p>
          <a:p>
            <a:pPr algn="just"/>
            <a:endParaRPr lang="sk-SK" sz="22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>
                <a:solidFill>
                  <a:schemeClr val="tx1"/>
                </a:solidFill>
              </a:rPr>
              <a:t>v</a:t>
            </a:r>
            <a:r>
              <a:rPr lang="sk-SK" sz="2200" dirty="0" smtClean="0">
                <a:solidFill>
                  <a:schemeClr val="tx1"/>
                </a:solidFill>
              </a:rPr>
              <a:t> odborných učebniach vybavených počítačovou technikou </a:t>
            </a:r>
            <a:r>
              <a:rPr lang="sk-SK" sz="2200" b="1" dirty="0" smtClean="0">
                <a:solidFill>
                  <a:schemeClr val="tx1"/>
                </a:solidFill>
              </a:rPr>
              <a:t>výučba ekonomického softvéru Omega </a:t>
            </a:r>
            <a:r>
              <a:rPr lang="sk-SK" sz="2200" dirty="0" smtClean="0">
                <a:solidFill>
                  <a:schemeClr val="tx1"/>
                </a:solidFill>
              </a:rPr>
              <a:t>– podvojné účtovníctvo, </a:t>
            </a:r>
            <a:r>
              <a:rPr lang="sk-SK" sz="2200" b="1" dirty="0" smtClean="0">
                <a:solidFill>
                  <a:schemeClr val="tx1"/>
                </a:solidFill>
              </a:rPr>
              <a:t>Alfa</a:t>
            </a:r>
            <a:r>
              <a:rPr lang="sk-SK" sz="2200" dirty="0" smtClean="0">
                <a:solidFill>
                  <a:schemeClr val="tx1"/>
                </a:solidFill>
              </a:rPr>
              <a:t> – jednoduché účtovníctvo a </a:t>
            </a:r>
            <a:r>
              <a:rPr lang="sk-SK" sz="2200" b="1" dirty="0" smtClean="0">
                <a:solidFill>
                  <a:schemeClr val="tx1"/>
                </a:solidFill>
              </a:rPr>
              <a:t>Olymp </a:t>
            </a:r>
            <a:r>
              <a:rPr lang="sk-SK" sz="2200" dirty="0" smtClean="0">
                <a:solidFill>
                  <a:schemeClr val="tx1"/>
                </a:solidFill>
              </a:rPr>
              <a:t>– mzdy,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>
                <a:solidFill>
                  <a:schemeClr val="tx1"/>
                </a:solidFill>
              </a:rPr>
              <a:t>z</a:t>
            </a:r>
            <a:r>
              <a:rPr lang="sk-SK" sz="2200" dirty="0" smtClean="0">
                <a:solidFill>
                  <a:schemeClr val="tx1"/>
                </a:solidFill>
              </a:rPr>
              <a:t>apojenie sa do projektu </a:t>
            </a:r>
            <a:r>
              <a:rPr lang="sk-SK" sz="2200" b="1" dirty="0" err="1" smtClean="0">
                <a:solidFill>
                  <a:schemeClr val="tx1"/>
                </a:solidFill>
              </a:rPr>
              <a:t>Online</a:t>
            </a:r>
            <a:r>
              <a:rPr lang="sk-SK" sz="2200" b="1" dirty="0" smtClean="0">
                <a:solidFill>
                  <a:schemeClr val="tx1"/>
                </a:solidFill>
              </a:rPr>
              <a:t> ekonómia</a:t>
            </a:r>
            <a:r>
              <a:rPr lang="sk-SK" sz="2200" dirty="0" smtClean="0">
                <a:solidFill>
                  <a:schemeClr val="tx1"/>
                </a:solidFill>
              </a:rPr>
              <a:t> (</a:t>
            </a:r>
            <a:r>
              <a:rPr lang="sk-SK" sz="2200" dirty="0" err="1" smtClean="0">
                <a:solidFill>
                  <a:schemeClr val="tx1"/>
                </a:solidFill>
              </a:rPr>
              <a:t>e-learningové</a:t>
            </a:r>
            <a:r>
              <a:rPr lang="sk-SK" sz="2200" dirty="0" smtClean="0">
                <a:solidFill>
                  <a:schemeClr val="tx1"/>
                </a:solidFill>
              </a:rPr>
              <a:t> vzdelávanie v oblasti ekonómie),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>
                <a:solidFill>
                  <a:schemeClr val="tx1"/>
                </a:solidFill>
              </a:rPr>
              <a:t>p</a:t>
            </a:r>
            <a:r>
              <a:rPr lang="sk-SK" sz="2200" dirty="0" smtClean="0">
                <a:solidFill>
                  <a:schemeClr val="tx1"/>
                </a:solidFill>
              </a:rPr>
              <a:t>rojekt </a:t>
            </a:r>
            <a:r>
              <a:rPr lang="sk-SK" sz="2200" b="1" dirty="0" smtClean="0">
                <a:solidFill>
                  <a:schemeClr val="tx1"/>
                </a:solidFill>
              </a:rPr>
              <a:t>Banky v akcii </a:t>
            </a:r>
            <a:r>
              <a:rPr lang="sk-SK" sz="2200" dirty="0" smtClean="0">
                <a:solidFill>
                  <a:schemeClr val="tx1"/>
                </a:solidFill>
              </a:rPr>
              <a:t>(program na simuláciu banky, </a:t>
            </a:r>
            <a:r>
              <a:rPr lang="sk-SK" sz="2200" dirty="0" err="1" smtClean="0">
                <a:solidFill>
                  <a:schemeClr val="tx1"/>
                </a:solidFill>
              </a:rPr>
              <a:t>e-learning</a:t>
            </a:r>
            <a:r>
              <a:rPr lang="sk-SK" sz="2200" dirty="0" smtClean="0">
                <a:solidFill>
                  <a:schemeClr val="tx1"/>
                </a:solidFill>
              </a:rPr>
              <a:t>)</a:t>
            </a:r>
            <a:r>
              <a:rPr lang="sk-SK" sz="2200" b="1" dirty="0" smtClean="0">
                <a:solidFill>
                  <a:schemeClr val="tx1"/>
                </a:solidFill>
              </a:rPr>
              <a:t>,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>
                <a:solidFill>
                  <a:schemeClr val="tx1"/>
                </a:solidFill>
              </a:rPr>
              <a:t>p</a:t>
            </a:r>
            <a:r>
              <a:rPr lang="sk-SK" sz="2200" dirty="0" smtClean="0">
                <a:solidFill>
                  <a:schemeClr val="tx1"/>
                </a:solidFill>
              </a:rPr>
              <a:t>rojekt </a:t>
            </a:r>
            <a:r>
              <a:rPr lang="sk-SK" sz="2200" b="1" dirty="0" smtClean="0">
                <a:solidFill>
                  <a:schemeClr val="tx1"/>
                </a:solidFill>
              </a:rPr>
              <a:t>Poznaj svoje peniaze </a:t>
            </a:r>
            <a:r>
              <a:rPr lang="sk-SK" sz="2200" dirty="0" smtClean="0">
                <a:solidFill>
                  <a:schemeClr val="tx1"/>
                </a:solidFill>
              </a:rPr>
              <a:t>(</a:t>
            </a:r>
            <a:r>
              <a:rPr lang="sk-SK" sz="2200" dirty="0" err="1" smtClean="0">
                <a:solidFill>
                  <a:schemeClr val="tx1"/>
                </a:solidFill>
              </a:rPr>
              <a:t>e-learning</a:t>
            </a:r>
            <a:r>
              <a:rPr lang="sk-SK" sz="2200" dirty="0" smtClean="0">
                <a:solidFill>
                  <a:schemeClr val="tx1"/>
                </a:solidFill>
              </a:rPr>
              <a:t>)</a:t>
            </a:r>
            <a:r>
              <a:rPr lang="sk-SK" sz="2200" b="1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>
                <a:solidFill>
                  <a:schemeClr val="tx1"/>
                </a:solidFill>
              </a:rPr>
              <a:t>p</a:t>
            </a:r>
            <a:r>
              <a:rPr lang="sk-SK" sz="2200" dirty="0" smtClean="0">
                <a:solidFill>
                  <a:schemeClr val="tx1"/>
                </a:solidFill>
              </a:rPr>
              <a:t>rojekt </a:t>
            </a:r>
            <a:r>
              <a:rPr lang="sk-SK" sz="2200" b="1" dirty="0" smtClean="0">
                <a:solidFill>
                  <a:schemeClr val="tx1"/>
                </a:solidFill>
              </a:rPr>
              <a:t>Viac ako peniaze </a:t>
            </a:r>
            <a:r>
              <a:rPr lang="sk-SK" sz="2200" dirty="0" smtClean="0">
                <a:solidFill>
                  <a:schemeClr val="tx1"/>
                </a:solidFill>
              </a:rPr>
              <a:t>(</a:t>
            </a:r>
            <a:r>
              <a:rPr lang="sk-SK" sz="2200" dirty="0" err="1" smtClean="0">
                <a:solidFill>
                  <a:schemeClr val="tx1"/>
                </a:solidFill>
              </a:rPr>
              <a:t>e-learning</a:t>
            </a:r>
            <a:r>
              <a:rPr lang="sk-SK" sz="2200" dirty="0" smtClean="0">
                <a:solidFill>
                  <a:schemeClr val="tx1"/>
                </a:solidFill>
              </a:rPr>
              <a:t>)</a:t>
            </a:r>
            <a:r>
              <a:rPr lang="sk-SK" sz="2200" b="1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sk-SK" sz="2200" dirty="0" smtClean="0">
                <a:solidFill>
                  <a:schemeClr val="tx1"/>
                </a:solidFill>
              </a:rPr>
              <a:t>učitelia a žiaci používajú </a:t>
            </a:r>
            <a:r>
              <a:rPr lang="sk-SK" sz="2200" b="1" dirty="0" smtClean="0">
                <a:solidFill>
                  <a:schemeClr val="tx1"/>
                </a:solidFill>
              </a:rPr>
              <a:t>elektronickú žiacku knižku, digitálnu knižnicu, elektronické testovanie</a:t>
            </a:r>
            <a:r>
              <a:rPr lang="sk-SK" sz="2200" dirty="0" smtClean="0">
                <a:solidFill>
                  <a:schemeClr val="tx1"/>
                </a:solidFill>
              </a:rPr>
              <a:t> (</a:t>
            </a:r>
            <a:r>
              <a:rPr lang="sk-SK" sz="2200" dirty="0" err="1">
                <a:solidFill>
                  <a:schemeClr val="tx1"/>
                </a:solidFill>
              </a:rPr>
              <a:t>AscAgenda</a:t>
            </a:r>
            <a:r>
              <a:rPr lang="sk-SK" sz="2200" dirty="0" smtClean="0">
                <a:solidFill>
                  <a:schemeClr val="tx1"/>
                </a:solidFill>
              </a:rPr>
              <a:t>).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sk-SK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sk-SK" sz="2200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8680" y="370237"/>
            <a:ext cx="8280920" cy="4564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>
                <a:solidFill>
                  <a:schemeClr val="accent3">
                    <a:lumMod val="50000"/>
                  </a:schemeClr>
                </a:solidFill>
              </a:rPr>
              <a:t>Premena tradičnej školy na modernú</a:t>
            </a:r>
            <a:endParaRPr lang="sk-SK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980728"/>
            <a:ext cx="789917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2200" b="1" dirty="0" smtClean="0">
              <a:solidFill>
                <a:schemeClr val="tx1"/>
              </a:solidFill>
            </a:endParaRPr>
          </a:p>
          <a:p>
            <a:endParaRPr lang="sk-SK" sz="2200" b="1" dirty="0">
              <a:solidFill>
                <a:schemeClr val="tx1"/>
              </a:solidFill>
            </a:endParaRPr>
          </a:p>
          <a:p>
            <a:endParaRPr lang="sk-SK" sz="2200" b="1" dirty="0">
              <a:solidFill>
                <a:schemeClr val="tx1"/>
              </a:solidFill>
            </a:endParaRPr>
          </a:p>
          <a:p>
            <a:r>
              <a:rPr lang="sk-SK" sz="4000" b="1" dirty="0" smtClean="0">
                <a:solidFill>
                  <a:schemeClr val="tx1"/>
                </a:solidFill>
              </a:rPr>
              <a:t>Ďakujem za pozornosť</a:t>
            </a:r>
          </a:p>
          <a:p>
            <a:endParaRPr lang="sk-SK" sz="2200" b="1" dirty="0" smtClean="0">
              <a:solidFill>
                <a:schemeClr val="tx1"/>
              </a:solidFill>
            </a:endParaRPr>
          </a:p>
          <a:p>
            <a:endParaRPr lang="sk-SK" sz="2200" b="1" dirty="0" smtClean="0">
              <a:solidFill>
                <a:schemeClr val="tx1"/>
              </a:solidFill>
            </a:endParaRPr>
          </a:p>
          <a:p>
            <a:endParaRPr lang="sk-SK" sz="2200" b="1" dirty="0">
              <a:solidFill>
                <a:schemeClr val="tx1"/>
              </a:solidFill>
            </a:endParaRPr>
          </a:p>
          <a:p>
            <a:r>
              <a:rPr lang="sk-SK" sz="2200" b="1" dirty="0" smtClean="0">
                <a:solidFill>
                  <a:schemeClr val="tx1"/>
                </a:solidFill>
              </a:rPr>
              <a:t>Ing. Jana </a:t>
            </a:r>
            <a:r>
              <a:rPr lang="sk-SK" sz="2200" b="1" dirty="0" err="1" smtClean="0">
                <a:solidFill>
                  <a:schemeClr val="tx1"/>
                </a:solidFill>
              </a:rPr>
              <a:t>Dóczyová</a:t>
            </a:r>
            <a:endParaRPr lang="sk-SK" sz="2200" b="1" dirty="0" smtClean="0">
              <a:solidFill>
                <a:schemeClr val="tx1"/>
              </a:solidFill>
            </a:endParaRPr>
          </a:p>
          <a:p>
            <a:r>
              <a:rPr lang="sk-SK" sz="2200" b="1" dirty="0" smtClean="0">
                <a:solidFill>
                  <a:schemeClr val="tx1"/>
                </a:solidFill>
              </a:rPr>
              <a:t>Obchodná akadémia</a:t>
            </a:r>
          </a:p>
          <a:p>
            <a:r>
              <a:rPr lang="sk-SK" sz="2200" b="1" dirty="0" err="1" smtClean="0">
                <a:solidFill>
                  <a:schemeClr val="tx1"/>
                </a:solidFill>
              </a:rPr>
              <a:t>Bolečkova</a:t>
            </a:r>
            <a:r>
              <a:rPr lang="sk-SK" sz="2200" b="1" dirty="0" smtClean="0">
                <a:solidFill>
                  <a:schemeClr val="tx1"/>
                </a:solidFill>
              </a:rPr>
              <a:t> 2</a:t>
            </a:r>
          </a:p>
          <a:p>
            <a:r>
              <a:rPr lang="sk-SK" sz="2200" b="1" dirty="0" smtClean="0">
                <a:solidFill>
                  <a:schemeClr val="tx1"/>
                </a:solidFill>
              </a:rPr>
              <a:t>Nitra</a:t>
            </a:r>
            <a:endParaRPr lang="sk-SK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sk-SK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sk-SK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10183"/>
            <a:ext cx="8280920" cy="3528392"/>
          </a:xfrm>
        </p:spPr>
        <p:txBody>
          <a:bodyPr>
            <a:normAutofit/>
          </a:bodyPr>
          <a:lstStyle/>
          <a:p>
            <a:pPr algn="l"/>
            <a:r>
              <a:rPr lang="sk-SK" sz="2600" b="1" dirty="0">
                <a:solidFill>
                  <a:schemeClr val="tx2">
                    <a:lumMod val="50000"/>
                  </a:schemeClr>
                </a:solidFill>
              </a:rPr>
              <a:t>Dátum začatia realizácie aktivít </a:t>
            </a:r>
            <a:r>
              <a:rPr lang="sk-SK" sz="2600" b="1" dirty="0" smtClean="0">
                <a:solidFill>
                  <a:schemeClr val="tx2">
                    <a:lumMod val="50000"/>
                  </a:schemeClr>
                </a:solidFill>
              </a:rPr>
              <a:t>projektu:</a:t>
            </a:r>
            <a:r>
              <a:rPr lang="sk-SK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600" b="1" dirty="0" smtClean="0">
                <a:solidFill>
                  <a:schemeClr val="accent3">
                    <a:lumMod val="50000"/>
                  </a:schemeClr>
                </a:solidFill>
              </a:rPr>
              <a:t>september 2010</a:t>
            </a:r>
          </a:p>
          <a:p>
            <a:pPr algn="l"/>
            <a:r>
              <a:rPr lang="sk-SK" sz="2600" b="1" dirty="0">
                <a:solidFill>
                  <a:schemeClr val="tx2">
                    <a:lumMod val="50000"/>
                  </a:schemeClr>
                </a:solidFill>
              </a:rPr>
              <a:t>Plánovaný dátum ukončenia realizácie aktivít projektu</a:t>
            </a:r>
            <a:r>
              <a:rPr lang="sk-SK" sz="26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sk-SK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sk-SK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6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</a:t>
            </a:r>
            <a:r>
              <a:rPr lang="sk-SK" sz="2600" b="1" dirty="0" smtClean="0">
                <a:solidFill>
                  <a:schemeClr val="accent3">
                    <a:lumMod val="50000"/>
                  </a:schemeClr>
                </a:solidFill>
              </a:rPr>
              <a:t>júl 2013</a:t>
            </a:r>
            <a:endParaRPr lang="sk-SK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sk-SK" sz="2600" b="1" dirty="0" smtClean="0">
                <a:solidFill>
                  <a:schemeClr val="accent3">
                    <a:lumMod val="50000"/>
                  </a:schemeClr>
                </a:solidFill>
              </a:rPr>
              <a:t>Predpokladané oprávnené výdavky projektu : € 341 082,-</a:t>
            </a:r>
          </a:p>
          <a:p>
            <a:pPr algn="l"/>
            <a:r>
              <a:rPr lang="sk-SK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tx2">
                    <a:lumMod val="50000"/>
                  </a:schemeClr>
                </a:solidFill>
              </a:rPr>
              <a:t>           - z toho výška príspevku zo zdrojov EÚ: € 324 028,-</a:t>
            </a:r>
          </a:p>
          <a:p>
            <a:pPr algn="l"/>
            <a:r>
              <a:rPr lang="sk-SK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tx2">
                    <a:lumMod val="50000"/>
                  </a:schemeClr>
                </a:solidFill>
              </a:rPr>
              <a:t>           - vlastné zdroje financovania – 5 % spoluúčasť NSK                                          </a:t>
            </a:r>
          </a:p>
          <a:p>
            <a:pPr algn="l"/>
            <a:r>
              <a:rPr lang="sk-SK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€ 17 054,- </a:t>
            </a:r>
          </a:p>
          <a:p>
            <a:pPr algn="l"/>
            <a:endParaRPr lang="sk-SK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971600" y="6237312"/>
            <a:ext cx="7488832" cy="576729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pic>
        <p:nvPicPr>
          <p:cNvPr id="13314" name="Picture 2" descr="000_03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419872" cy="227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F:\Konferencia_NSK_2012_prezentácia\FOTO-veľký projekt\IMG_47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26" y="3973944"/>
            <a:ext cx="3455890" cy="23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971600" y="6237312"/>
            <a:ext cx="7488832" cy="576729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2" name="Obdĺžnik 1"/>
          <p:cNvSpPr/>
          <p:nvPr/>
        </p:nvSpPr>
        <p:spPr>
          <a:xfrm>
            <a:off x="719572" y="292494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161616"/>
                </a:solidFill>
                <a:latin typeface="+mj-lt"/>
              </a:rPr>
              <a:t>CIELE PROJEKTU:</a:t>
            </a:r>
          </a:p>
          <a:p>
            <a:pPr>
              <a:buFont typeface="Arial"/>
              <a:buChar char="•"/>
            </a:pPr>
            <a:r>
              <a:rPr lang="sk-SK" sz="2400" dirty="0" smtClean="0">
                <a:solidFill>
                  <a:srgbClr val="161616"/>
                </a:solidFill>
                <a:latin typeface="+mj-lt"/>
              </a:rPr>
              <a:t> Inovovať </a:t>
            </a:r>
            <a:r>
              <a:rPr lang="sk-SK" sz="2400" dirty="0">
                <a:solidFill>
                  <a:srgbClr val="161616"/>
                </a:solidFill>
                <a:latin typeface="+mj-lt"/>
              </a:rPr>
              <a:t>a zefektívniť </a:t>
            </a:r>
            <a:r>
              <a:rPr lang="sk-SK" sz="2400" b="1" dirty="0">
                <a:solidFill>
                  <a:srgbClr val="161616"/>
                </a:solidFill>
                <a:latin typeface="+mj-lt"/>
              </a:rPr>
              <a:t>školský vzdelávací program </a:t>
            </a:r>
            <a:r>
              <a:rPr lang="sk-SK" sz="2400" dirty="0">
                <a:solidFill>
                  <a:srgbClr val="161616"/>
                </a:solidFill>
                <a:latin typeface="+mj-lt"/>
              </a:rPr>
              <a:t>obchodnej akadémie </a:t>
            </a:r>
            <a:r>
              <a:rPr lang="sk-SK" sz="2400" b="1" dirty="0">
                <a:solidFill>
                  <a:srgbClr val="161616"/>
                </a:solidFill>
                <a:latin typeface="+mj-lt"/>
              </a:rPr>
              <a:t>so zameraním na nové formy a metódy výučby </a:t>
            </a:r>
            <a:r>
              <a:rPr lang="sk-SK" sz="2400" dirty="0">
                <a:solidFill>
                  <a:srgbClr val="161616"/>
                </a:solidFill>
                <a:latin typeface="+mj-lt"/>
              </a:rPr>
              <a:t>v súlade s aktuálnymi potrebami trhu práce. </a:t>
            </a:r>
          </a:p>
          <a:p>
            <a:pPr>
              <a:buFont typeface="Arial"/>
              <a:buChar char="•"/>
            </a:pPr>
            <a:r>
              <a:rPr lang="sk-SK" sz="2400" dirty="0" smtClean="0">
                <a:solidFill>
                  <a:srgbClr val="161616"/>
                </a:solidFill>
                <a:latin typeface="+mj-lt"/>
              </a:rPr>
              <a:t> Implementovať </a:t>
            </a:r>
            <a:r>
              <a:rPr lang="sk-SK" sz="2400" b="1" dirty="0">
                <a:solidFill>
                  <a:srgbClr val="161616"/>
                </a:solidFill>
                <a:latin typeface="+mj-lt"/>
              </a:rPr>
              <a:t>didaktický systém interaktívneho vyučovania </a:t>
            </a:r>
            <a:r>
              <a:rPr lang="sk-SK" sz="2400" dirty="0">
                <a:solidFill>
                  <a:srgbClr val="161616"/>
                </a:solidFill>
                <a:latin typeface="+mj-lt"/>
              </a:rPr>
              <a:t>do školského vzdelávacieho programu obchodnej akadémie a tým zvýšiť jeho efektívnosť a atraktivitu.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99592" y="1052736"/>
            <a:ext cx="756084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400" b="1" dirty="0" smtClean="0">
                <a:solidFill>
                  <a:schemeClr val="accent3">
                    <a:lumMod val="50000"/>
                  </a:schemeClr>
                </a:solidFill>
              </a:rPr>
              <a:t>Strategickým cieľom projektu je implementovať do školskej praxe nové dimenzie vyučovania, premeniť tradičnú školu na modernú. </a:t>
            </a:r>
            <a:endParaRPr lang="sk-SK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971600" y="6165304"/>
            <a:ext cx="7488832" cy="576729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2" name="Obdĺžnik 1"/>
          <p:cNvSpPr/>
          <p:nvPr/>
        </p:nvSpPr>
        <p:spPr>
          <a:xfrm>
            <a:off x="686204" y="908720"/>
            <a:ext cx="77742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500" b="1" dirty="0" smtClean="0">
                <a:solidFill>
                  <a:srgbClr val="161616"/>
                </a:solidFill>
                <a:latin typeface="+mj-lt"/>
              </a:rPr>
              <a:t>CIELE PROJEKTU (pokračovanie):</a:t>
            </a:r>
          </a:p>
          <a:p>
            <a:endParaRPr lang="sk-SK" sz="2500" b="1" dirty="0" smtClean="0">
              <a:solidFill>
                <a:srgbClr val="161616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sk-SK" sz="2500" dirty="0" smtClean="0">
                <a:solidFill>
                  <a:srgbClr val="161616"/>
                </a:solidFill>
                <a:latin typeface="+mj-lt"/>
              </a:rPr>
              <a:t> Implementovať </a:t>
            </a:r>
            <a:r>
              <a:rPr lang="sk-SK" sz="2500" dirty="0">
                <a:solidFill>
                  <a:srgbClr val="161616"/>
                </a:solidFill>
                <a:latin typeface="+mj-lt"/>
              </a:rPr>
              <a:t>medzinárodne akceptované a overené nástroje hodnotenia schopnosti </a:t>
            </a:r>
            <a:r>
              <a:rPr lang="sk-SK" sz="2500" dirty="0" smtClean="0">
                <a:solidFill>
                  <a:srgbClr val="161616"/>
                </a:solidFill>
                <a:latin typeface="+mj-lt"/>
              </a:rPr>
              <a:t>žiakov </a:t>
            </a:r>
            <a:r>
              <a:rPr lang="sk-SK" sz="2500" b="1" dirty="0">
                <a:solidFill>
                  <a:srgbClr val="161616"/>
                </a:solidFill>
                <a:latin typeface="+mj-lt"/>
              </a:rPr>
              <a:t>efektívne využívať informačné technológie a štandardy</a:t>
            </a:r>
            <a:r>
              <a:rPr lang="sk-SK" sz="2500" dirty="0">
                <a:solidFill>
                  <a:srgbClr val="161616"/>
                </a:solidFill>
                <a:latin typeface="+mj-lt"/>
              </a:rPr>
              <a:t>. </a:t>
            </a:r>
          </a:p>
          <a:p>
            <a:pPr>
              <a:buFont typeface="Arial"/>
              <a:buChar char="•"/>
            </a:pPr>
            <a:r>
              <a:rPr lang="sk-SK" sz="2500" dirty="0" smtClean="0">
                <a:solidFill>
                  <a:srgbClr val="161616"/>
                </a:solidFill>
                <a:latin typeface="+mj-lt"/>
              </a:rPr>
              <a:t> Podporiť </a:t>
            </a:r>
            <a:r>
              <a:rPr lang="sk-SK" sz="2500" dirty="0">
                <a:solidFill>
                  <a:srgbClr val="161616"/>
                </a:solidFill>
                <a:latin typeface="+mj-lt"/>
              </a:rPr>
              <a:t>a aktivizovať </a:t>
            </a:r>
            <a:r>
              <a:rPr lang="sk-SK" sz="2500" b="1" dirty="0">
                <a:solidFill>
                  <a:srgbClr val="161616"/>
                </a:solidFill>
                <a:latin typeface="+mj-lt"/>
              </a:rPr>
              <a:t>rozvoj kľúčových kompetencií žiakov</a:t>
            </a:r>
            <a:r>
              <a:rPr lang="sk-SK" sz="2500" dirty="0">
                <a:solidFill>
                  <a:srgbClr val="161616"/>
                </a:solidFill>
                <a:latin typeface="+mj-lt"/>
              </a:rPr>
              <a:t> v súlade s európskym systémom počítačovej gramotnosti ECDL a štandardmi </a:t>
            </a:r>
            <a:r>
              <a:rPr lang="sk-SK" sz="2500" dirty="0" smtClean="0">
                <a:solidFill>
                  <a:srgbClr val="161616"/>
                </a:solidFill>
                <a:latin typeface="+mj-lt"/>
              </a:rPr>
              <a:t>obchodnej administratívy</a:t>
            </a:r>
            <a:r>
              <a:rPr lang="sk-SK" sz="2500" dirty="0">
                <a:solidFill>
                  <a:srgbClr val="161616"/>
                </a:solidFill>
                <a:latin typeface="+mj-lt"/>
              </a:rPr>
              <a:t>. </a:t>
            </a:r>
          </a:p>
          <a:p>
            <a:pPr>
              <a:buFont typeface="Arial"/>
              <a:buChar char="•"/>
            </a:pPr>
            <a:r>
              <a:rPr lang="sk-SK" sz="2500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sk-SK" sz="2500" b="1" dirty="0" smtClean="0">
                <a:solidFill>
                  <a:srgbClr val="161616"/>
                </a:solidFill>
                <a:latin typeface="+mj-lt"/>
              </a:rPr>
              <a:t>Skvalitniť </a:t>
            </a:r>
            <a:r>
              <a:rPr lang="sk-SK" sz="2500" b="1" dirty="0">
                <a:solidFill>
                  <a:srgbClr val="161616"/>
                </a:solidFill>
                <a:latin typeface="+mj-lt"/>
              </a:rPr>
              <a:t>a rozvinúť profesijné kompetencie učiteľov </a:t>
            </a:r>
            <a:r>
              <a:rPr lang="sk-SK" sz="2500" dirty="0">
                <a:solidFill>
                  <a:srgbClr val="161616"/>
                </a:solidFill>
                <a:latin typeface="+mj-lt"/>
              </a:rPr>
              <a:t>odborných a všeobecnovzdelávacích predmetov prostredníctvom efektívneho využívania </a:t>
            </a:r>
            <a:r>
              <a:rPr lang="sk-SK" sz="2500" dirty="0" err="1">
                <a:solidFill>
                  <a:srgbClr val="161616"/>
                </a:solidFill>
                <a:latin typeface="+mj-lt"/>
              </a:rPr>
              <a:t>e-learningových</a:t>
            </a:r>
            <a:r>
              <a:rPr lang="sk-SK" sz="2500" dirty="0">
                <a:solidFill>
                  <a:srgbClr val="161616"/>
                </a:solidFill>
                <a:latin typeface="+mj-lt"/>
              </a:rPr>
              <a:t> metód. </a:t>
            </a:r>
          </a:p>
        </p:txBody>
      </p:sp>
    </p:spTree>
    <p:extLst>
      <p:ext uri="{BB962C8B-B14F-4D97-AF65-F5344CB8AC3E}">
        <p14:creationId xmlns:p14="http://schemas.microsoft.com/office/powerpoint/2010/main" val="39454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2" name="Obdĺžnik 1"/>
          <p:cNvSpPr/>
          <p:nvPr/>
        </p:nvSpPr>
        <p:spPr>
          <a:xfrm>
            <a:off x="393862" y="1561119"/>
            <a:ext cx="82996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PRÍNOSY PRE ŽIAKOV: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k-SK" sz="2400" dirty="0" smtClean="0"/>
              <a:t>inovácia </a:t>
            </a:r>
            <a:r>
              <a:rPr lang="sk-SK" sz="2400" dirty="0"/>
              <a:t>školského vzdelávacieho programu </a:t>
            </a:r>
            <a:r>
              <a:rPr lang="sk-SK" sz="2400" dirty="0" smtClean="0"/>
              <a:t>v </a:t>
            </a:r>
            <a:r>
              <a:rPr lang="sk-SK" sz="2400" dirty="0"/>
              <a:t>predmetoch informatika, aplikovaná informatika, administratíva a </a:t>
            </a:r>
            <a:r>
              <a:rPr lang="sk-SK" sz="2400" dirty="0" smtClean="0"/>
              <a:t>korešpondencia,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k-SK" sz="2400" dirty="0"/>
              <a:t>dôkladné osvojenie európskych štandardov v oblasti </a:t>
            </a:r>
            <a:r>
              <a:rPr lang="sk-SK" sz="2400" dirty="0" smtClean="0"/>
              <a:t>počítačovej </a:t>
            </a:r>
            <a:r>
              <a:rPr lang="sk-SK" sz="2400" dirty="0"/>
              <a:t>gramotnosti, obchodnej korešpondencie a </a:t>
            </a:r>
            <a:r>
              <a:rPr lang="sk-SK" sz="2400" dirty="0" smtClean="0"/>
              <a:t>administratívy, tieto kompetencie </a:t>
            </a:r>
            <a:r>
              <a:rPr lang="sk-SK" sz="2400" dirty="0"/>
              <a:t>výrazne zvyšujú ich šance na uplatnenie na trhu </a:t>
            </a:r>
            <a:r>
              <a:rPr lang="sk-SK" sz="2400" dirty="0" smtClean="0"/>
              <a:t>práce,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k-SK" sz="2400" dirty="0"/>
              <a:t>a</a:t>
            </a:r>
            <a:r>
              <a:rPr lang="sk-SK" sz="2400" dirty="0" smtClean="0"/>
              <a:t>bsolvovanie </a:t>
            </a:r>
            <a:r>
              <a:rPr lang="sk-SK" sz="2400" dirty="0"/>
              <a:t>vzdelávacích modulov medzinárodného systému ECDL a ich preverenie formou štandardizovaného testovania, </a:t>
            </a:r>
            <a:r>
              <a:rPr lang="sk-SK" sz="2400" dirty="0" smtClean="0"/>
              <a:t>umožní našim žiakom získať </a:t>
            </a:r>
            <a:r>
              <a:rPr lang="sk-SK" sz="2400" dirty="0"/>
              <a:t>celoeurópsky uznávanú kvalifikáciu v oblasti informačnej </a:t>
            </a:r>
            <a:r>
              <a:rPr lang="sk-SK" sz="2400" dirty="0" smtClean="0"/>
              <a:t>gramotnosti,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3250" y="620688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400" b="1" dirty="0" smtClean="0">
                <a:solidFill>
                  <a:schemeClr val="accent3">
                    <a:lumMod val="50000"/>
                  </a:schemeClr>
                </a:solidFill>
              </a:rPr>
              <a:t>Cieľovou skupinou projektu sú žiaci a pedagogickí zamestnanci Obchodnej akadémie v Nitre.</a:t>
            </a:r>
            <a:endParaRPr lang="sk-SK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2" name="Obdĺžnik 1"/>
          <p:cNvSpPr/>
          <p:nvPr/>
        </p:nvSpPr>
        <p:spPr>
          <a:xfrm>
            <a:off x="393862" y="1844824"/>
            <a:ext cx="82996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PRÍNOSY PRE UČITEĽOV:</a:t>
            </a:r>
            <a:endParaRPr lang="sk-SK" sz="24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sk-SK" sz="2400" dirty="0" smtClean="0"/>
              <a:t>zavedenie </a:t>
            </a:r>
            <a:r>
              <a:rPr lang="sk-SK" sz="2400" dirty="0"/>
              <a:t>nových dimenzií </a:t>
            </a:r>
            <a:r>
              <a:rPr lang="sk-SK" sz="2400" dirty="0" smtClean="0"/>
              <a:t>vyučovania, zatraktívnenie a </a:t>
            </a:r>
            <a:r>
              <a:rPr lang="sk-SK" sz="2400" dirty="0" err="1" smtClean="0"/>
              <a:t>zefektívneneie</a:t>
            </a:r>
            <a:r>
              <a:rPr lang="sk-SK" sz="2400" dirty="0" smtClean="0"/>
              <a:t> vyučovacieho procesu  (interaktivity </a:t>
            </a:r>
            <a:r>
              <a:rPr lang="sk-SK" sz="2400" dirty="0"/>
              <a:t>a </a:t>
            </a:r>
            <a:r>
              <a:rPr lang="sk-SK" sz="2400" dirty="0" err="1" smtClean="0"/>
              <a:t>e-learningové</a:t>
            </a:r>
            <a:r>
              <a:rPr lang="sk-SK" sz="2400" dirty="0" smtClean="0"/>
              <a:t> metódy),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k-SK" sz="2400" dirty="0" smtClean="0"/>
              <a:t>implementácia </a:t>
            </a:r>
            <a:r>
              <a:rPr lang="sk-SK" sz="2400" dirty="0"/>
              <a:t>sa uskutočňuje prostredníctvom série praktických vzdelávacích aktivít zameraných na našich učiteľov odborných predmetov, všeobecnovzdelávacích predmetov a </a:t>
            </a:r>
            <a:r>
              <a:rPr lang="sk-SK" sz="2400" dirty="0" smtClean="0"/>
              <a:t>cudzích jazykov</a:t>
            </a:r>
            <a:r>
              <a:rPr lang="sk-SK" sz="2400" dirty="0"/>
              <a:t>, ktorí </a:t>
            </a:r>
            <a:r>
              <a:rPr lang="sk-SK" sz="2400" dirty="0" smtClean="0"/>
              <a:t>rozvíjajú svoje profesijné kompetencie z </a:t>
            </a:r>
            <a:r>
              <a:rPr lang="sk-SK" sz="2400" dirty="0"/>
              <a:t>oblasti interaktívneho a </a:t>
            </a:r>
            <a:r>
              <a:rPr lang="sk-SK" sz="2400" dirty="0" err="1"/>
              <a:t>e-learningového</a:t>
            </a:r>
            <a:r>
              <a:rPr lang="sk-SK" sz="2400" dirty="0"/>
              <a:t> vyučovania.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3250" y="620688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400" b="1" dirty="0" smtClean="0">
                <a:solidFill>
                  <a:schemeClr val="accent3">
                    <a:lumMod val="50000"/>
                  </a:schemeClr>
                </a:solidFill>
              </a:rPr>
              <a:t>Cieľovou skupinou projektu sú žiaci a pedagogickí zamestnanci Obchodnej akadémie v Nitre.</a:t>
            </a:r>
            <a:endParaRPr lang="sk-SK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91783" y="980728"/>
            <a:ext cx="756084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400" b="1" dirty="0">
                <a:solidFill>
                  <a:srgbClr val="293315"/>
                </a:solidFill>
              </a:rPr>
              <a:t>Výhodou projektu </a:t>
            </a:r>
            <a:r>
              <a:rPr lang="sk-SK" sz="2400" dirty="0">
                <a:solidFill>
                  <a:srgbClr val="293315"/>
                </a:solidFill>
              </a:rPr>
              <a:t>je jeho </a:t>
            </a:r>
            <a:r>
              <a:rPr lang="sk-SK" sz="2400" b="1" dirty="0">
                <a:solidFill>
                  <a:srgbClr val="293315"/>
                </a:solidFill>
              </a:rPr>
              <a:t>trvalá udržateľnosť</a:t>
            </a:r>
            <a:r>
              <a:rPr lang="sk-SK" sz="2400" dirty="0">
                <a:solidFill>
                  <a:srgbClr val="293315"/>
                </a:solidFill>
              </a:rPr>
              <a:t> aj po skončení samotnej realizácie naplánovaných aktivít. </a:t>
            </a:r>
            <a:endParaRPr lang="sk-SK" sz="2400" dirty="0" smtClean="0">
              <a:solidFill>
                <a:srgbClr val="293315"/>
              </a:solidFill>
            </a:endParaRPr>
          </a:p>
          <a:p>
            <a:pPr algn="just"/>
            <a:endParaRPr lang="sk-SK" sz="2400" dirty="0" smtClean="0">
              <a:solidFill>
                <a:srgbClr val="293315"/>
              </a:solidFill>
            </a:endParaRPr>
          </a:p>
          <a:p>
            <a:pPr algn="just"/>
            <a:r>
              <a:rPr lang="sk-SK" sz="2400" b="1" dirty="0" smtClean="0">
                <a:solidFill>
                  <a:srgbClr val="293315"/>
                </a:solidFill>
              </a:rPr>
              <a:t>Vybudované </a:t>
            </a:r>
            <a:r>
              <a:rPr lang="sk-SK" sz="2400" b="1" dirty="0">
                <a:solidFill>
                  <a:srgbClr val="293315"/>
                </a:solidFill>
              </a:rPr>
              <a:t>kapacity </a:t>
            </a:r>
            <a:r>
              <a:rPr lang="sk-SK" sz="2400" dirty="0">
                <a:solidFill>
                  <a:srgbClr val="293315"/>
                </a:solidFill>
              </a:rPr>
              <a:t>a </a:t>
            </a:r>
            <a:r>
              <a:rPr lang="sk-SK" sz="2400" b="1" dirty="0">
                <a:solidFill>
                  <a:srgbClr val="293315"/>
                </a:solidFill>
              </a:rPr>
              <a:t>nadobudnutie nových skúseností </a:t>
            </a:r>
            <a:r>
              <a:rPr lang="sk-SK" sz="2400" dirty="0">
                <a:solidFill>
                  <a:srgbClr val="293315"/>
                </a:solidFill>
              </a:rPr>
              <a:t>umožnia projektovému tímu plynule pokračovať v príprave ďalších </a:t>
            </a:r>
            <a:r>
              <a:rPr lang="sk-SK" sz="2400" dirty="0" smtClean="0">
                <a:solidFill>
                  <a:srgbClr val="293315"/>
                </a:solidFill>
              </a:rPr>
              <a:t>žiakov</a:t>
            </a:r>
            <a:r>
              <a:rPr lang="sk-SK" sz="2400" dirty="0" smtClean="0">
                <a:solidFill>
                  <a:srgbClr val="293315"/>
                </a:solidFill>
              </a:rPr>
              <a:t> </a:t>
            </a:r>
            <a:r>
              <a:rPr lang="sk-SK" sz="2400" dirty="0">
                <a:solidFill>
                  <a:srgbClr val="293315"/>
                </a:solidFill>
              </a:rPr>
              <a:t>na medzinárodne uznávanú certifikáciu </a:t>
            </a:r>
            <a:r>
              <a:rPr lang="sk-SK" sz="2400" b="1" dirty="0">
                <a:solidFill>
                  <a:srgbClr val="293315"/>
                </a:solidFill>
              </a:rPr>
              <a:t>ECDL a obchodnej korešpondencie a administratívy</a:t>
            </a:r>
            <a:r>
              <a:rPr lang="sk-SK" sz="2400" dirty="0">
                <a:solidFill>
                  <a:srgbClr val="293315"/>
                </a:solidFill>
              </a:rPr>
              <a:t>. </a:t>
            </a:r>
            <a:endParaRPr lang="sk-SK" sz="2400" dirty="0" smtClean="0">
              <a:solidFill>
                <a:srgbClr val="293315"/>
              </a:solidFill>
            </a:endParaRPr>
          </a:p>
          <a:p>
            <a:pPr algn="just"/>
            <a:endParaRPr lang="sk-SK" sz="2400" dirty="0" smtClean="0">
              <a:solidFill>
                <a:srgbClr val="293315"/>
              </a:solidFill>
            </a:endParaRPr>
          </a:p>
          <a:p>
            <a:pPr algn="just"/>
            <a:r>
              <a:rPr lang="sk-SK" sz="2400" dirty="0" smtClean="0">
                <a:solidFill>
                  <a:srgbClr val="293315"/>
                </a:solidFill>
              </a:rPr>
              <a:t>Projekt zabezpečil ideálne podmienky pre </a:t>
            </a:r>
            <a:r>
              <a:rPr lang="sk-SK" sz="2400" dirty="0">
                <a:solidFill>
                  <a:srgbClr val="293315"/>
                </a:solidFill>
              </a:rPr>
              <a:t>zriadenie </a:t>
            </a:r>
            <a:r>
              <a:rPr lang="sk-SK" sz="2400" b="1" dirty="0">
                <a:solidFill>
                  <a:srgbClr val="293315"/>
                </a:solidFill>
              </a:rPr>
              <a:t>akreditovaného testovacieho centra ECDL </a:t>
            </a:r>
            <a:r>
              <a:rPr lang="sk-SK" sz="2400" dirty="0">
                <a:solidFill>
                  <a:srgbClr val="293315"/>
                </a:solidFill>
              </a:rPr>
              <a:t>priamo na našej škole. </a:t>
            </a:r>
          </a:p>
        </p:txBody>
      </p:sp>
    </p:spTree>
    <p:extLst>
      <p:ext uri="{BB962C8B-B14F-4D97-AF65-F5344CB8AC3E}">
        <p14:creationId xmlns:p14="http://schemas.microsoft.com/office/powerpoint/2010/main" val="17502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832648" cy="365125"/>
          </a:xfrm>
        </p:spPr>
        <p:txBody>
          <a:bodyPr/>
          <a:lstStyle/>
          <a:p>
            <a:r>
              <a:rPr lang="sk-SK" sz="2000" dirty="0" smtClean="0"/>
              <a:t>Obchodná akadémia, Bolečkova 2, Nitra</a:t>
            </a:r>
            <a:endParaRPr lang="sk-SK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82975" y="1268760"/>
            <a:ext cx="756084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400" b="1" dirty="0" smtClean="0">
                <a:solidFill>
                  <a:schemeClr val="tx1"/>
                </a:solidFill>
              </a:rPr>
              <a:t>Aktivita 1 – zameraná na žiakov</a:t>
            </a:r>
          </a:p>
          <a:p>
            <a:pPr algn="just"/>
            <a:endParaRPr lang="sk-SK" sz="2400" b="1" dirty="0" smtClean="0">
              <a:solidFill>
                <a:schemeClr val="tx1"/>
              </a:solidFill>
            </a:endParaRPr>
          </a:p>
          <a:p>
            <a:pPr algn="just"/>
            <a:r>
              <a:rPr lang="sk-SK" sz="2400" b="1" dirty="0" smtClean="0">
                <a:solidFill>
                  <a:schemeClr val="tx1"/>
                </a:solidFill>
              </a:rPr>
              <a:t>Podporiť </a:t>
            </a:r>
            <a:r>
              <a:rPr lang="sk-SK" sz="2400" b="1" dirty="0">
                <a:solidFill>
                  <a:schemeClr val="tx1"/>
                </a:solidFill>
              </a:rPr>
              <a:t>a aktivizovať rozvoj kľúčových kompetencií žiakov v súlade s európskym systémom počítačovej gramotnosti ECDL a štandardmi obchodnej </a:t>
            </a:r>
            <a:r>
              <a:rPr lang="sk-SK" sz="2400" b="1" dirty="0" smtClean="0">
                <a:solidFill>
                  <a:schemeClr val="tx1"/>
                </a:solidFill>
              </a:rPr>
              <a:t>administratívy</a:t>
            </a:r>
          </a:p>
          <a:p>
            <a:pPr algn="just"/>
            <a:endParaRPr lang="sk-SK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tx1"/>
                </a:solidFill>
              </a:rPr>
              <a:t>príprava a realizácia vzdelávacích modulov na osvojenie základov IT a počítačovej gramotnosti, používanie počítačovej techniky, správa súborov, spracovávanie textov, dokumentov, elektronických prezentácií,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tx1"/>
                </a:solidFill>
              </a:rPr>
              <a:t>práca s tabuľkovým procesorom, práca s databázami, používanie internetu,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tx1"/>
                </a:solidFill>
              </a:rPr>
              <a:t>klávesnicová gramotnosť</a:t>
            </a: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 – výučbový program ZAV, využívanie európskych štandardov obchodnej korešpondencie a administratívy.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76910" y="476672"/>
            <a:ext cx="7560840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 smtClean="0">
                <a:solidFill>
                  <a:schemeClr val="accent3">
                    <a:lumMod val="50000"/>
                  </a:schemeClr>
                </a:solidFill>
              </a:rPr>
              <a:t>Realizované projektové aktivity</a:t>
            </a:r>
            <a:endParaRPr lang="sk-SK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1220</Words>
  <Application>Microsoft Office PowerPoint</Application>
  <PresentationFormat>Prezentácia na obrazovke (4:3)</PresentationFormat>
  <Paragraphs>162</Paragraphs>
  <Slides>26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Office Theme</vt:lpstr>
      <vt:lpstr>Konferencia o výchove a vzdelávaní na tému Digitalizácia vo vyučovaní a aktuálne vzdelávacie potreby súčasnej mladej generácie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Fotodokumentácia k aktivitám 1 a 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Fotodokumentácia k aktivite 3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</dc:creator>
  <cp:lastModifiedBy>Janka</cp:lastModifiedBy>
  <cp:revision>82</cp:revision>
  <cp:lastPrinted>2012-10-17T10:30:29Z</cp:lastPrinted>
  <dcterms:created xsi:type="dcterms:W3CDTF">2012-10-12T14:00:41Z</dcterms:created>
  <dcterms:modified xsi:type="dcterms:W3CDTF">2012-11-09T11:02:51Z</dcterms:modified>
</cp:coreProperties>
</file>